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9" r:id="rId5"/>
    <p:sldId id="280" r:id="rId6"/>
    <p:sldId id="281" r:id="rId7"/>
    <p:sldId id="258" r:id="rId8"/>
    <p:sldId id="268" r:id="rId9"/>
    <p:sldId id="259" r:id="rId10"/>
    <p:sldId id="263" r:id="rId11"/>
    <p:sldId id="265" r:id="rId12"/>
    <p:sldId id="262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4" r:id="rId23"/>
    <p:sldId id="260" r:id="rId24"/>
    <p:sldId id="261" r:id="rId25"/>
    <p:sldId id="269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84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587371-8F46-4D3B-B07E-91EA71051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4E6520-5492-4492-8EB7-5F2BA9E4E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F32E3C-8D82-46BA-A6A0-1FF48FF5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43FB7-4D1B-44E2-AD25-DDC3E8D0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A5CD97-0F47-4BD4-8403-1C103F79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E354F-7D67-4C33-8A99-EAC54EEC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22C9BF-6BC5-4393-9ECA-52EA29A03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DF345F-4661-4EC7-91DA-17A16B18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A90503-550B-4319-BAF0-AEFC5ACA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3C1FBB-39A9-41E9-B33A-DA2DEF5D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8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EBD41D4-2E9A-4ACF-9BD8-3205D5F6C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E121E3-BE05-453D-B099-662AE4D3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761312-D286-4DAA-BFEE-AA94EBBAD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8A303E-DDD0-4DC4-A9AE-88260A5B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29E13-3E8A-48FA-8CE6-72968EEA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82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956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255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53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007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1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0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30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D40064-9637-4256-879E-927120C5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EC1923-35F1-49DB-93C2-CEA3342FC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35413A-7903-4BDD-B368-2C5BA93C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88A490-315B-4C11-B68E-64B904E8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457DC-FF12-4524-BA3A-BC5228D9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668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068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35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1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8C4C41-B416-4255-A824-7858EEB2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457DC0-4DA3-424D-A536-8236422CD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A00E26-05FB-4E89-8CFA-75B64F36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A1E52C-7492-4993-8903-584DD6C6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5305EE-9A2B-4583-9B46-68292168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08F54-9EC8-4D01-A8BA-2C2F161E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268E33-DEEB-44A1-A3A1-B46D4BE5F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125AA5-C6A8-491D-B7DC-EC2896C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519010-27B1-47BC-9AAD-AD39F3F8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BDC8E6-A849-4478-A2ED-9DDAD230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5A34B6-A7BA-44E6-879B-7F9443E3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7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F54FE6-4756-4689-B120-0FCCD0C8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76926D-F43F-44A2-92FD-6E61A4CF4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0B235-CAE5-4DC3-9B46-1A74C08FA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2FA3CD-E8B0-4822-8260-9C618BE69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EDC520-4958-43DD-B0D7-725C409EA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4D10EB-FADA-4819-ACCD-28E71299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92D0DB-923E-4EF8-8189-DA3FAD96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5ECD7A0-B8FF-4265-84C9-59ACB22A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04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DCA12-41EA-4E75-9F2F-E7BFBEC4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5A74E91-E111-4130-8589-BF6DA3A1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3ECF6D-7E37-41D9-8D73-D09D3656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C8A6F9-D70B-4E55-A417-53B87B4E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74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4F127F-E2C4-43A3-AB30-A24DF275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4674E5-AE4D-42B5-A2B0-B67CA054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92C945-7660-4913-8E8A-BB06929E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4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41261C-9235-4E97-9A3C-82C7254F6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8DF69-6E4C-4ADB-95EB-2CFFEFAEC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FCC526-53B0-49F1-860D-39843D663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C30841-61BC-41F1-888F-DB36B9D8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7C77D3-F16A-419B-B2FF-68C79659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D501EE-D930-4ED3-8D48-0C13B65C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1F032-2F28-45C8-898D-43F48F3E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E280C1-C62C-4340-B466-3E8848FF4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47495A-30AC-4325-B54B-A9CCA7D65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CEDA42-9DDC-48CD-9E9D-E5E1FA5E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576803-3573-4B97-8EBB-094F6AAD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E3A481-39CA-40ED-8F92-FE6B6151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89DAB0-B3FC-4FAC-B9F7-82F8142B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C16CE-D1F8-45AF-99AB-3BA4AD025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C20A93-7F1B-4F5A-892C-86405FA89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639-56F2-4080-8A20-4E2D63222D8E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757BF0-C875-4B80-9D9A-35CE6C7CF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481703-1313-412C-81EB-E09FAC408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65000"/>
              </a:schemeClr>
            </a:gs>
            <a:gs pos="100000">
              <a:schemeClr val="tx1">
                <a:lumMod val="65000"/>
                <a:lumOff val="35000"/>
              </a:schemeClr>
            </a:gs>
            <a:gs pos="18000">
              <a:schemeClr val="bg1">
                <a:lumMod val="5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BFBA5E-8CC2-4A5D-BDFA-89EEB7DCE949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4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apps.econ.univpm.it/registro_dottorandi/index.php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univpm.it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gegneria.univpm.it/didactic-offer-phd-school-engineering-science-2023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n.paone@staff.univpm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gegneria.univpm.it/content/scuola-di-dottorato-scienze-dellingegneria?language=it" TargetMode="External"/><Relationship Id="rId2" Type="http://schemas.openxmlformats.org/officeDocument/2006/relationships/hyperlink" Target="https://www.univpm.it/Entra/Ricerca/Dottorato_di_Ricerca_/Didattica_comu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5501E7-8E66-4F06-9053-45B63A22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439" y="1739445"/>
            <a:ext cx="9144000" cy="3135209"/>
          </a:xfrm>
        </p:spPr>
        <p:txBody>
          <a:bodyPr>
            <a:normAutofit/>
          </a:bodyPr>
          <a:lstStyle/>
          <a:p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DIDACTIC OFFER</a:t>
            </a: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AA - 2022/23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EA680C2-2910-4544-97B6-6FD713ED5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232979"/>
            <a:ext cx="9144000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Monday, November 14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Azzurra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16.30-17.00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BEA48C-E1D2-4C4E-9E94-138BFCA72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6" y="129921"/>
            <a:ext cx="1677676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25ED27E-B610-4BA9-AAC4-4EC2A4E3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845776-9254-4383-BF5F-739CD998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28" y="176481"/>
            <a:ext cx="87671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ko-KR" sz="4000" b="1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Università Politecnica delle Marche</a:t>
            </a: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93D176-3BD8-490B-8450-80B48E9E5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635" y="802481"/>
            <a:ext cx="8073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Scuola di Dottorato in Scienze dell’Ingegneria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D7E2E60-30E6-471F-B33D-8F51BE2DA24C}"/>
              </a:ext>
            </a:extLst>
          </p:cNvPr>
          <p:cNvSpPr/>
          <p:nvPr/>
        </p:nvSpPr>
        <p:spPr>
          <a:xfrm>
            <a:off x="764498" y="4675099"/>
            <a:ext cx="11242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Nicola Paone - Director of the Doctoral School in Engineering Science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participation of: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Giovanni Di Nicola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 Engineering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Franco Chiaraluce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Engineering</a:t>
            </a:r>
            <a:endParaRPr lang="it-IT" sz="1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Francesco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Fatone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Civil, Env. Eng. and Architecture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4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AA-22/23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web-streaming/recording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live web-streaming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Microsoft TEAMS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 </a:t>
            </a:r>
          </a:p>
          <a:p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TEAM for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and made available to PhD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environment)</a:t>
            </a:r>
          </a:p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made available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download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play-back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27C349-78DD-42D4-84F0-B48C0A14AE24}"/>
              </a:ext>
            </a:extLst>
          </p:cNvPr>
          <p:cNvSpPr txBox="1"/>
          <p:nvPr/>
        </p:nvSpPr>
        <p:spPr>
          <a:xfrm>
            <a:off x="2795175" y="3072983"/>
            <a:ext cx="8558625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dirty="0"/>
              <a:t>BEWARE ABOUT CONNECTION AND BANDWIDTH AND EQUIPMENT</a:t>
            </a:r>
          </a:p>
        </p:txBody>
      </p:sp>
    </p:spTree>
    <p:extLst>
      <p:ext uri="{BB962C8B-B14F-4D97-AF65-F5344CB8AC3E}">
        <p14:creationId xmlns:p14="http://schemas.microsoft.com/office/powerpoint/2010/main" val="5277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AA-22/23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proof of attendance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08"/>
          </a:xfrm>
        </p:spPr>
        <p:txBody>
          <a:bodyPr>
            <a:normAutofit/>
          </a:bodyPr>
          <a:lstStyle/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App for QR code reading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-phone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-up, USE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credentials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(not the one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record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manually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web-streaming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QR code on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large screen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(download and play-back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take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unusual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mode)</a:t>
            </a:r>
          </a:p>
          <a:p>
            <a:pPr lvl="1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8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7F8EB-E246-4AEA-9D11-B16EEF93C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122363"/>
            <a:ext cx="6858000" cy="1021230"/>
          </a:xfrm>
        </p:spPr>
        <p:txBody>
          <a:bodyPr>
            <a:normAutofit/>
          </a:bodyPr>
          <a:lstStyle/>
          <a:p>
            <a:r>
              <a:rPr lang="it-I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generator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D05DE5-3737-4DD4-959D-EA04CFF654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73631" y="3167390"/>
            <a:ext cx="10044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>
                <a:latin typeface="Arial" panose="020B0604020202020204" pitchFamily="34" charset="0"/>
                <a:hlinkClick r:id="rId2"/>
              </a:rPr>
              <a:t>https://prodapps.econ.univpm.it/registro_dottorandi/index.php</a:t>
            </a:r>
            <a:r>
              <a:rPr lang="it-IT" altLang="it-IT" sz="2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687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4E19B-42BA-4D43-8034-CF7F027D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18" y="-222380"/>
            <a:ext cx="7886700" cy="1325563"/>
          </a:xfrm>
        </p:spPr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028CC-7E48-4FC9-9EDA-FD365401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18" y="923551"/>
            <a:ext cx="9933482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QR code and follow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web)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435B5CA-6B02-460E-B75A-7896CFDC7F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754" t="27330" r="13750" b="16395"/>
          <a:stretch/>
        </p:blipFill>
        <p:spPr>
          <a:xfrm>
            <a:off x="4926768" y="1690690"/>
            <a:ext cx="5472346" cy="549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6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Recording of </a:t>
            </a:r>
            <a:r>
              <a:rPr lang="it-IT" sz="7200" dirty="0" err="1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Attendance</a:t>
            </a:r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4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08444"/>
            <a:ext cx="9044472" cy="461895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225541"/>
            <a:ext cx="1390261" cy="59715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798462" y="3554699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will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begin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attendance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registration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procedure by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clicking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on «Crea QR code».</a:t>
            </a:r>
          </a:p>
        </p:txBody>
      </p:sp>
    </p:spTree>
    <p:extLst>
      <p:ext uri="{BB962C8B-B14F-4D97-AF65-F5344CB8AC3E}">
        <p14:creationId xmlns:p14="http://schemas.microsoft.com/office/powerpoint/2010/main" val="36258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44444E-6 L 0.12565 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3162"/>
            <a:ext cx="9044472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14521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will create a QR code by entering the required information.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666368" y="522293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20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0.08151 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593" y="1413162"/>
            <a:ext cx="9016576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will have to scan 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Qr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Code using their mobile phone.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6957750" y="541130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4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00183 -0.182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372492" y="1216160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fill in the fields with the credentials used to access your account on the "esse3web" platform.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2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433716" y="468034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3416677" y="5505601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611005" y="4341791"/>
            <a:ext cx="1318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S1234567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611005" y="4862457"/>
            <a:ext cx="72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509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6 L 0.09675 0.00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0.12552 0.0041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  <p:bldP spid="15" grpId="0" animBg="1"/>
      <p:bldP spid="1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1058428" y="3711935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check that the procedure has been successfully completed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1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553741" y="288070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6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0.09674 0.002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2B2B3-41D7-458B-AE49-2C8793F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CB20F-7778-400C-A474-5758D37EC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 (attendance, Moodle, web-streaming, ….)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AA-22/23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6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5564"/>
            <a:ext cx="9044472" cy="460471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418429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who don't have a mobile phone will have to ask the professor to enter their credentials manually in the attendance register.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881526" y="4765047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96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08151 -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AA-22/23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Learn environment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https://learn.univpm.it/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78" y="2141537"/>
            <a:ext cx="10515600" cy="4351338"/>
          </a:xfrm>
        </p:spPr>
        <p:txBody>
          <a:bodyPr>
            <a:noAutofit/>
          </a:bodyPr>
          <a:lstStyle/>
          <a:p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make use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case:</a:t>
            </a:r>
          </a:p>
          <a:p>
            <a:pPr lvl="1"/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planning to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follow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</a:t>
            </a:r>
          </a:p>
        </p:txBody>
      </p:sp>
    </p:spTree>
    <p:extLst>
      <p:ext uri="{BB962C8B-B14F-4D97-AF65-F5344CB8AC3E}">
        <p14:creationId xmlns:p14="http://schemas.microsoft.com/office/powerpoint/2010/main" val="2527853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250"/>
            <a:ext cx="10515600" cy="31959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AA-22/23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course, objectives and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https://www.ingegneria.univpm.it/didactic-offer-phd-school-engineering-science-2023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28267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AA-22/23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 :</a:t>
            </a:r>
            <a:endParaRPr lang="it-IT" sz="36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41CC569-1A22-F038-4B2B-2DC154D54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9725"/>
            <a:ext cx="12192000" cy="359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8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B9C1D-E841-4AD9-B20A-6B4542DA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88" y="110531"/>
            <a:ext cx="10515600" cy="4421275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IT IS UP TO YOU !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proactive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team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a PhD candidate !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448D9-E475-4D36-BD0E-24C132E4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88" y="4915692"/>
            <a:ext cx="10515600" cy="2764241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talk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Tutor or Coordinator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Doctorate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to me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n.paone@staff.univpm.it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781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undertaking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PhD 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PhD is a relevant qualification to pursue: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 in academia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 PhD is mandatory)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 in research institutions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 PhD is highly appreciated)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career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 companies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(industrial or services) (a PhD degree can be a booster for starting a career)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2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PhD graduate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good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!!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PhD graduate: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and research skills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and independent thinking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working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skills (planning, monitoring, controlling complex activities)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skills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PhD School in Engineering Science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946"/>
            <a:ext cx="10515600" cy="5038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activities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Courses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Engineering: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Civil, Env. Eng. and Architecture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 Engineering</a:t>
            </a:r>
            <a:endParaRPr lang="it-IT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Engineering</a:t>
            </a:r>
            <a:endParaRPr lang="it-IT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60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82" y="1573968"/>
            <a:ext cx="11244106" cy="503669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together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field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requirements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DM-301 del 23-2-22 (art. 3.2) «……</a:t>
            </a:r>
            <a:r>
              <a:rPr lang="it-IT" u="sng" dirty="0"/>
              <a:t>attività</a:t>
            </a:r>
            <a:r>
              <a:rPr lang="it-IT" dirty="0"/>
              <a:t>, anche </a:t>
            </a:r>
            <a:r>
              <a:rPr lang="it-IT" u="sng" dirty="0"/>
              <a:t>in comune tra più corsi </a:t>
            </a:r>
            <a:r>
              <a:rPr lang="it-IT" dirty="0"/>
              <a:t>di dottorato, di </a:t>
            </a:r>
            <a:r>
              <a:rPr lang="it-IT" u="sng" dirty="0"/>
              <a:t>formazione interdisciplinare</a:t>
            </a:r>
            <a:r>
              <a:rPr lang="it-IT" dirty="0"/>
              <a:t>, </a:t>
            </a:r>
            <a:r>
              <a:rPr lang="it-IT" u="sng" dirty="0"/>
              <a:t>multidisciplinare</a:t>
            </a:r>
            <a:r>
              <a:rPr lang="it-IT" dirty="0"/>
              <a:t> e </a:t>
            </a:r>
            <a:r>
              <a:rPr lang="it-IT" u="sng" dirty="0"/>
              <a:t>transdisciplinare</a:t>
            </a:r>
            <a:r>
              <a:rPr lang="it-IT" dirty="0"/>
              <a:t> (perfezionamento </a:t>
            </a:r>
            <a:r>
              <a:rPr lang="it-IT" u="sng" dirty="0"/>
              <a:t>linguistico</a:t>
            </a:r>
            <a:r>
              <a:rPr lang="it-IT" dirty="0"/>
              <a:t> e </a:t>
            </a:r>
            <a:r>
              <a:rPr lang="it-IT" u="sng" dirty="0"/>
              <a:t>informatico</a:t>
            </a:r>
            <a:r>
              <a:rPr lang="it-IT" dirty="0"/>
              <a:t>; attività nel campo della </a:t>
            </a:r>
            <a:r>
              <a:rPr lang="it-IT" u="sng" dirty="0"/>
              <a:t>didattica</a:t>
            </a:r>
            <a:r>
              <a:rPr lang="it-IT" dirty="0"/>
              <a:t>, della </a:t>
            </a:r>
            <a:r>
              <a:rPr lang="it-IT" u="sng" dirty="0"/>
              <a:t>gestione della ricerca </a:t>
            </a:r>
            <a:r>
              <a:rPr lang="it-IT" dirty="0"/>
              <a:t>e della conoscenza dei </a:t>
            </a:r>
            <a:r>
              <a:rPr lang="it-IT" u="sng" dirty="0"/>
              <a:t>sistemi di ricerca europei </a:t>
            </a:r>
            <a:r>
              <a:rPr lang="it-IT" dirty="0"/>
              <a:t>e </a:t>
            </a:r>
            <a:r>
              <a:rPr lang="it-IT" u="sng" dirty="0"/>
              <a:t>internazionali</a:t>
            </a:r>
            <a:r>
              <a:rPr lang="it-IT" dirty="0"/>
              <a:t>, della valorizzazione e disseminazione dei risultati, della </a:t>
            </a:r>
            <a:r>
              <a:rPr lang="it-IT" u="sng" dirty="0"/>
              <a:t>proprietà intellettuale </a:t>
            </a:r>
            <a:r>
              <a:rPr lang="it-IT" dirty="0"/>
              <a:t>e dell'</a:t>
            </a:r>
            <a:r>
              <a:rPr lang="it-IT" u="sng" dirty="0"/>
              <a:t>accesso aperto </a:t>
            </a:r>
            <a:r>
              <a:rPr lang="it-IT" dirty="0"/>
              <a:t>ai dati e ai prodotti della ricerca, dei principi fondamentali di </a:t>
            </a:r>
            <a:r>
              <a:rPr lang="it-IT" u="sng" dirty="0"/>
              <a:t>etica</a:t>
            </a:r>
            <a:r>
              <a:rPr lang="it-IT" dirty="0"/>
              <a:t>, </a:t>
            </a:r>
            <a:r>
              <a:rPr lang="it-IT" u="sng" dirty="0"/>
              <a:t>uguaglianza</a:t>
            </a:r>
            <a:r>
              <a:rPr lang="it-IT" dirty="0"/>
              <a:t> di genere e </a:t>
            </a:r>
            <a:r>
              <a:rPr lang="it-IT" u="sng" dirty="0"/>
              <a:t>integrità</a:t>
            </a:r>
            <a:r>
              <a:rPr lang="it-IT" dirty="0"/>
              <a:t>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3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615"/>
            <a:ext cx="10515600" cy="4859988"/>
          </a:xfrm>
        </p:spPr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in Engineering Science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started offering a set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 of:</a:t>
            </a: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transversal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disciplinary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slightly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IMPORTANT: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didactic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stimulus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personal growth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knowledge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independently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0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their first year of doctorate, doctoral students are required to follow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courses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chosen from those listed below (in agreement with your supervisor).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attendance will be checked by collecting signatures (QR code) in the classroom and the PhD student is required to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at least 75% of the course hours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of the acquired knowledge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carried out according to the procedures defined by the individual professors.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5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find information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web-site of UNIVPM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https://www.univpm.it/Entra/Ricerca/Dottorato_di_Ricerca_/Didattica_comune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Web-site of Engineering faculty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https://www.ingegneria.univpm.it/content/scuola-di-dottorato-scienze-dellingegneria?language=it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2003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1107</Words>
  <Application>Microsoft Office PowerPoint</Application>
  <PresentationFormat>Widescreen</PresentationFormat>
  <Paragraphs>110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Times New Roman</vt:lpstr>
      <vt:lpstr>Wingdings 2</vt:lpstr>
      <vt:lpstr>Tema di Office</vt:lpstr>
      <vt:lpstr>1_HDOfficeLightV0</vt:lpstr>
      <vt:lpstr>DIDACTIC OFFER for the AA - 2022/23    </vt:lpstr>
      <vt:lpstr>Outline</vt:lpstr>
      <vt:lpstr>Introduction</vt:lpstr>
      <vt:lpstr>Introduction</vt:lpstr>
      <vt:lpstr>The PhD School in Engineering Science</vt:lpstr>
      <vt:lpstr>Purpose of the didactic offer</vt:lpstr>
      <vt:lpstr>Purpose of the didactic offer</vt:lpstr>
      <vt:lpstr>Minimum attendance requirements</vt:lpstr>
      <vt:lpstr>Where to find information</vt:lpstr>
      <vt:lpstr>Courses offered for AA-22/23 Organizational aspects: web-streaming/recording</vt:lpstr>
      <vt:lpstr>Courses offered for AA-22/23 Organizational aspects: proof of attendance</vt:lpstr>
      <vt:lpstr>QR code generator</vt:lpstr>
      <vt:lpstr>Lesson 1</vt:lpstr>
      <vt:lpstr>Recording of Attendance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Courses offered for AA-22/23 Organizational aspects: Learn environment https://learn.univpm.it/ </vt:lpstr>
      <vt:lpstr>Courses offered for AA-22/23 List of course, objectives and programmes  https://www.ingegneria.univpm.it/didactic-offer-phd-school-engineering-science-2023 </vt:lpstr>
      <vt:lpstr>Courses offered for AA-22/23 Timetable :</vt:lpstr>
      <vt:lpstr>NOW IT IS UP TO YOU !   Be proactive, most of what you will get depends: - on you,  - on your research team  - on your personal involvement  Now you are a PhD candidate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DIDACTIC OFFER for the AA - 2018/19</dc:title>
  <dc:creator>NICOLA PAONE</dc:creator>
  <cp:lastModifiedBy>NICOLA PAONE</cp:lastModifiedBy>
  <cp:revision>80</cp:revision>
  <dcterms:created xsi:type="dcterms:W3CDTF">2018-11-12T15:52:36Z</dcterms:created>
  <dcterms:modified xsi:type="dcterms:W3CDTF">2022-11-14T17:13:03Z</dcterms:modified>
</cp:coreProperties>
</file>