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79" r:id="rId5"/>
    <p:sldId id="280" r:id="rId6"/>
    <p:sldId id="281" r:id="rId7"/>
    <p:sldId id="258" r:id="rId8"/>
    <p:sldId id="268" r:id="rId9"/>
    <p:sldId id="259" r:id="rId10"/>
    <p:sldId id="263" r:id="rId11"/>
    <p:sldId id="265" r:id="rId12"/>
    <p:sldId id="262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64" r:id="rId23"/>
    <p:sldId id="260" r:id="rId24"/>
    <p:sldId id="261" r:id="rId25"/>
    <p:sldId id="269" r:id="rId2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587371-8F46-4D3B-B07E-91EA710514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F4E6520-5492-4492-8EB7-5F2BA9E4EF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F32E3C-8D82-46BA-A6A0-1FF48FF52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20/11/2020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543FB7-4D1B-44E2-AD25-DDC3E8D03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9A5CD97-0F47-4BD4-8403-1C103F79A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70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DE354F-7D67-4C33-8A99-EAC54EEC8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422C9BF-6BC5-4393-9ECA-52EA29A03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9DF345F-4661-4EC7-91DA-17A16B183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20/11/2020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EA90503-550B-4319-BAF0-AEFC5ACA0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83C1FBB-39A9-41E9-B33A-DA2DEF5DF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9806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EBD41D4-2E9A-4ACF-9BD8-3205D5F6C5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9E121E3-BE05-453D-B099-662AE4D3C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8761312-D286-4DAA-BFEE-AA94EBBAD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20/11/2020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E8A303E-DDD0-4DC4-A9AE-88260A5BB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829E13-3E8A-48FA-8CE6-72968EEA2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5822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20/11/2020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8956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20/11/2020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6255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20/11/2020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25358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20/11/2020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8007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20/11/2020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949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20/11/2020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1161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20/11/2020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56088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20/11/2020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4305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D40064-9637-4256-879E-927120C54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EC1923-35F1-49DB-93C2-CEA3342FC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35413A-7903-4BDD-B368-2C5BA93C7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20/11/2020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C88A490-315B-4C11-B68E-64B904E85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B457DC-FF12-4524-BA3A-BC5228D9C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56685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20/11/2020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4068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20/11/2020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8354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20/11/2020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081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8C4C41-B416-4255-A824-7858EEB24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3457DC0-4DA3-424D-A536-8236422CD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9A00E26-05FB-4E89-8CFA-75B64F366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20/11/2020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4A1E52C-7492-4993-8903-584DD6C65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5305EE-9A2B-4583-9B46-68292168D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8013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208F54-9EC8-4D01-A8BA-2C2F161E5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268E33-DEEB-44A1-A3A1-B46D4BE5F0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F125AA5-C6A8-491D-B7DC-EC2896C62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9519010-27B1-47BC-9AAD-AD39F3F89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20/11/2020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2BDC8E6-A849-4478-A2ED-9DDAD2309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E5A34B6-A7BA-44E6-879B-7F9443E35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1379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F54FE6-4756-4689-B120-0FCCD0C8B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776926D-F43F-44A2-92FD-6E61A4CF4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30B235-CAE5-4DC3-9B46-1A74C08FA3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02FA3CD-E8B0-4822-8260-9C618BE695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3EDC520-4958-43DD-B0D7-725C409EA3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54D10EB-FADA-4819-ACCD-28E712991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20/11/2020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092D0DB-923E-4EF8-8189-DA3FAD965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5ECD7A0-B8FF-4265-84C9-59ACB22A2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8042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ADCA12-41EA-4E75-9F2F-E7BFBEC48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5A74E91-E111-4130-8589-BF6DA3A17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20/11/2020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D3ECF6D-7E37-41D9-8D73-D09D36560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6C8A6F9-D70B-4E55-A417-53B87B4E3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9747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14F127F-E2C4-43A3-AB30-A24DF275E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20/11/2020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54674E5-AE4D-42B5-A2B0-B67CA054D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392C945-7660-4913-8E8A-BB06929EA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754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41261C-9235-4E97-9A3C-82C7254F6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38DF69-6E4C-4ADB-95EB-2CFFEFAEC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9FCC526-53B0-49F1-860D-39843D663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2C30841-61BC-41F1-888F-DB36B9D81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20/11/2020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A7C77D3-F16A-419B-B2FF-68C796599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4D501EE-D930-4ED3-8D48-0C13B65C1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28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F1F032-2F28-45C8-898D-43F48F3E5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AE280C1-C62C-4340-B466-3E8848FF4B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A47495A-30AC-4325-B54B-A9CCA7D652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4CEDA42-9DDC-48CD-9E9D-E5E1FA5EF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20/11/2020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4576803-3573-4B97-8EBB-094F6AAD8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1E3A481-39CA-40ED-8F92-FE6B61514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05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989DAB0-B3FC-4FAC-B9F7-82F8142B6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5CC16CE-D1F8-45AF-99AB-3BA4AD025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FC20A93-7F1B-4F5A-892C-86405FA892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25639-56F2-4080-8A20-4E2D63222D8E}" type="datetimeFigureOut">
              <a:rPr lang="it-IT" smtClean="0"/>
              <a:t>20/11/2020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5757BF0-C875-4B80-9D9A-35CE6C7CF3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481703-1313-412C-81EB-E09FAC4088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1585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00000">
              <a:schemeClr val="bg1">
                <a:lumMod val="65000"/>
              </a:schemeClr>
            </a:gs>
            <a:gs pos="100000">
              <a:schemeClr val="tx1">
                <a:lumMod val="65000"/>
                <a:lumOff val="35000"/>
              </a:schemeClr>
            </a:gs>
            <a:gs pos="18000">
              <a:schemeClr val="bg1">
                <a:lumMod val="5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FBFBA5E-8CC2-4A5D-BDFA-89EEB7DCE949}" type="datetimeFigureOut">
              <a:rPr lang="it-IT" smtClean="0"/>
              <a:t>20/11/2020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4436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prodapps.econ.univpm.it/registro_dottorandi/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.univpm.it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gegneria.univpm.it/content/offerta-didattica-della-scuola-di-dottorato-aa-2021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n.paone@staff.univpm.i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gegneria.univpm.it/content/scuola-di-dottorato-scienze-dellingegneria?language=it" TargetMode="External"/><Relationship Id="rId2" Type="http://schemas.openxmlformats.org/officeDocument/2006/relationships/hyperlink" Target="https://www.univpm.it/Entra/Ricerca/Dottorato_di_Ricerca_/Didattica_comun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5501E7-8E66-4F06-9053-45B63A225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2439" y="1739445"/>
            <a:ext cx="9144000" cy="3135209"/>
          </a:xfrm>
        </p:spPr>
        <p:txBody>
          <a:bodyPr>
            <a:normAutofit/>
          </a:bodyPr>
          <a:lstStyle/>
          <a:p>
            <a:r>
              <a:rPr lang="en-US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DIDACTIC OFFER</a:t>
            </a:r>
            <a:br>
              <a:rPr lang="en-US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AA - 2020/21</a:t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EA680C2-2910-4544-97B6-6FD713ED5E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Friday, November 20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2020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h. 10.00-11.00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8BEA48C-E1D2-4C4E-9E94-138BFCA72A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56" y="129921"/>
            <a:ext cx="1677676" cy="159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B25ED27E-B610-4BA9-AAC4-4EC2A4E30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3634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845776-9254-4383-BF5F-739CD9983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2428" y="176481"/>
            <a:ext cx="876714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ko-KR" sz="4000" b="1" i="0" u="none" strike="noStrike" cap="none" normalizeH="0" baseline="0">
                <a:ln>
                  <a:noFill/>
                </a:ln>
                <a:solidFill>
                  <a:srgbClr val="94363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Università Politecnica delle Marche</a:t>
            </a:r>
            <a:endParaRPr kumimoji="0" lang="it-IT" altLang="ko-KR" sz="4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ko-KR" sz="4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593D176-3BD8-490B-8450-80B48E9E5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9635" y="802481"/>
            <a:ext cx="80730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1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Scuola di Dottorato in Scienze dell’Ingegneria</a:t>
            </a: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it-IT" altLang="it-IT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CD7E2E60-30E6-471F-B33D-8F51BE2DA24C}"/>
              </a:ext>
            </a:extLst>
          </p:cNvPr>
          <p:cNvSpPr/>
          <p:nvPr/>
        </p:nvSpPr>
        <p:spPr>
          <a:xfrm>
            <a:off x="764498" y="4675099"/>
            <a:ext cx="1124262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Prof. Nicola Paone - Director of the Doctoral School in Engineering Science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participation of: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Prof. Giovanni Di Nicola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Coordinator of Doctorate course in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Industrial Engineering</a:t>
            </a:r>
            <a:endParaRPr lang="it-IT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Prof. Franco Chiaraluce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Coordinator of 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Doctorate course in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Information Engineering</a:t>
            </a:r>
            <a:endParaRPr lang="it-IT" sz="16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Prof. Francesco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Fatone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Coordinator of Doctorate course in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Civil, Env. Eng. and Architecture</a:t>
            </a:r>
            <a:endParaRPr lang="it-IT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142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 offered for AA-20/21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aspects: web-streaming/recording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allow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live web-streaming</a:t>
            </a: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use Microsoft TEAMS</a:t>
            </a:r>
          </a:p>
          <a:p>
            <a:pPr lvl="1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Slides</a:t>
            </a:r>
          </a:p>
          <a:p>
            <a:pPr lvl="1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Video</a:t>
            </a:r>
          </a:p>
          <a:p>
            <a:pPr lvl="1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Audio </a:t>
            </a:r>
          </a:p>
          <a:p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TEAM for 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professor and made available to PhD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enrolled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generally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environment)</a:t>
            </a:r>
          </a:p>
          <a:p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Recorded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files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made available on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download and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delayed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play-back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527C349-78DD-42D4-84F0-B48C0A14AE24}"/>
              </a:ext>
            </a:extLst>
          </p:cNvPr>
          <p:cNvSpPr txBox="1"/>
          <p:nvPr/>
        </p:nvSpPr>
        <p:spPr>
          <a:xfrm>
            <a:off x="2795175" y="3072983"/>
            <a:ext cx="8558625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it-IT" sz="2400" dirty="0"/>
              <a:t>BEWARE ABOUT CONNECTION AND BANDWIDTH AND EQUIPMENT</a:t>
            </a:r>
          </a:p>
        </p:txBody>
      </p:sp>
    </p:spTree>
    <p:extLst>
      <p:ext uri="{BB962C8B-B14F-4D97-AF65-F5344CB8AC3E}">
        <p14:creationId xmlns:p14="http://schemas.microsoft.com/office/powerpoint/2010/main" val="52778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 offered for AA-20/21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aspects: proof of attendance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0008"/>
          </a:xfrm>
        </p:spPr>
        <p:txBody>
          <a:bodyPr>
            <a:normAutofit/>
          </a:bodyPr>
          <a:lstStyle/>
          <a:p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classroom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QR code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generated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lesson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Install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App for QR code reading on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-phone</a:t>
            </a:r>
          </a:p>
          <a:p>
            <a:pPr lvl="1"/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-up, USE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one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undergraduate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lvl="1"/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errors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occurr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professor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record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attendance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manually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follow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web-streaming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QR code on 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sufficiently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large screen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case of 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delayed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attendance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(download and play-back of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recorded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lessons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take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arrangements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professor (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delayed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attendance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avoided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in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case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unusual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emergency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attendance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mode)</a:t>
            </a:r>
          </a:p>
          <a:p>
            <a:pPr lvl="1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18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37F8EB-E246-4AEA-9D11-B16EEF93CB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000" y="1122363"/>
            <a:ext cx="6858000" cy="1021230"/>
          </a:xfrm>
        </p:spPr>
        <p:txBody>
          <a:bodyPr>
            <a:normAutofit/>
          </a:bodyPr>
          <a:lstStyle/>
          <a:p>
            <a:r>
              <a:rPr lang="it-IT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QR code generator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DD05DE5-3737-4DD4-959D-EA04CFF6547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903987" y="3853516"/>
            <a:ext cx="838402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it-IT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https://prodapps.econ.univpm.it/registro_dottorandi/</a:t>
            </a:r>
            <a:endParaRPr lang="it-IT" altLang="it-IT" sz="2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874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D4E19B-42BA-4D43-8034-CF7F027DF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518" y="-222380"/>
            <a:ext cx="7886700" cy="1325563"/>
          </a:xfrm>
        </p:spPr>
        <p:txBody>
          <a:bodyPr/>
          <a:lstStyle/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Lesson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D028CC-7E48-4FC9-9EDA-FD3654014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518" y="923551"/>
            <a:ext cx="9933482" cy="4351338"/>
          </a:xfrm>
        </p:spPr>
        <p:txBody>
          <a:bodyPr/>
          <a:lstStyle/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attendance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this QR code and follow the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instructions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be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connected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the web)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435B5CA-6B02-460E-B75A-7896CFDC7F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754" t="27330" r="13750" b="16395"/>
          <a:stretch/>
        </p:blipFill>
        <p:spPr>
          <a:xfrm>
            <a:off x="4926768" y="1690690"/>
            <a:ext cx="5472346" cy="5497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763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98645" y="2524122"/>
            <a:ext cx="9144000" cy="2387600"/>
          </a:xfrm>
        </p:spPr>
        <p:txBody>
          <a:bodyPr>
            <a:normAutofit/>
          </a:bodyPr>
          <a:lstStyle/>
          <a:p>
            <a:r>
              <a:rPr lang="it-IT" sz="7200" dirty="0">
                <a:solidFill>
                  <a:schemeClr val="bg1"/>
                </a:solidFill>
                <a:effectLst>
                  <a:outerShdw blurRad="127000" dist="50800" dir="30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Recording of </a:t>
            </a:r>
            <a:r>
              <a:rPr lang="it-IT" sz="7200" dirty="0" err="1">
                <a:solidFill>
                  <a:schemeClr val="bg1"/>
                </a:solidFill>
                <a:effectLst>
                  <a:outerShdw blurRad="127000" dist="50800" dir="30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Attendance</a:t>
            </a:r>
            <a:r>
              <a:rPr lang="it-IT" sz="7200" dirty="0">
                <a:solidFill>
                  <a:schemeClr val="bg1"/>
                </a:solidFill>
                <a:effectLst>
                  <a:outerShdw blurRad="127000" dist="50800" dir="30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9486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954" y="94829"/>
            <a:ext cx="6892061" cy="85386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113831"/>
            <a:ext cx="623065" cy="721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541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98645" y="2524122"/>
            <a:ext cx="9144000" cy="2387600"/>
          </a:xfrm>
        </p:spPr>
        <p:txBody>
          <a:bodyPr>
            <a:normAutofit/>
          </a:bodyPr>
          <a:lstStyle/>
          <a:p>
            <a:pPr algn="ctr"/>
            <a:endParaRPr lang="it-IT" sz="7200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9486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954" y="94829"/>
            <a:ext cx="6892061" cy="85386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113831"/>
            <a:ext cx="623065" cy="721027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645" y="1408444"/>
            <a:ext cx="9044472" cy="4618955"/>
          </a:xfrm>
          <a:prstGeom prst="rect">
            <a:avLst/>
          </a:prstGeom>
          <a:solidFill>
            <a:srgbClr val="C00000"/>
          </a:solidFill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</p:pic>
      <p:sp>
        <p:nvSpPr>
          <p:cNvPr id="9" name="Freccia a destra 8"/>
          <p:cNvSpPr/>
          <p:nvPr/>
        </p:nvSpPr>
        <p:spPr>
          <a:xfrm>
            <a:off x="1598645" y="2225541"/>
            <a:ext cx="1390261" cy="59715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Fumetto 1 12"/>
          <p:cNvSpPr/>
          <p:nvPr/>
        </p:nvSpPr>
        <p:spPr>
          <a:xfrm>
            <a:off x="798462" y="3554699"/>
            <a:ext cx="2990626" cy="1914861"/>
          </a:xfrm>
          <a:prstGeom prst="wedgeRectCallout">
            <a:avLst>
              <a:gd name="adj1" fmla="val -32703"/>
              <a:gd name="adj2" fmla="val 76545"/>
            </a:avLst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The Professor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will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begin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the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attendance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registration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procedure by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clicking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on «Crea QR code».</a:t>
            </a:r>
          </a:p>
        </p:txBody>
      </p:sp>
    </p:spTree>
    <p:extLst>
      <p:ext uri="{BB962C8B-B14F-4D97-AF65-F5344CB8AC3E}">
        <p14:creationId xmlns:p14="http://schemas.microsoft.com/office/powerpoint/2010/main" val="362581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4.44444E-6 L 0.12565 4.44444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98645" y="2524122"/>
            <a:ext cx="9144000" cy="2387600"/>
          </a:xfrm>
        </p:spPr>
        <p:txBody>
          <a:bodyPr>
            <a:normAutofit/>
          </a:bodyPr>
          <a:lstStyle/>
          <a:p>
            <a:pPr algn="ctr"/>
            <a:endParaRPr lang="it-IT" sz="7200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9486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954" y="94829"/>
            <a:ext cx="6892061" cy="85386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113831"/>
            <a:ext cx="623065" cy="721027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645" y="1413162"/>
            <a:ext cx="9044472" cy="4609519"/>
          </a:xfrm>
          <a:prstGeom prst="rect">
            <a:avLst/>
          </a:prstGeom>
          <a:solidFill>
            <a:srgbClr val="C00000"/>
          </a:solidFill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</p:pic>
      <p:sp>
        <p:nvSpPr>
          <p:cNvPr id="9" name="Freccia a destra 8"/>
          <p:cNvSpPr/>
          <p:nvPr/>
        </p:nvSpPr>
        <p:spPr>
          <a:xfrm>
            <a:off x="1598645" y="2145213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Fumetto 1 12"/>
          <p:cNvSpPr/>
          <p:nvPr/>
        </p:nvSpPr>
        <p:spPr>
          <a:xfrm>
            <a:off x="806824" y="3549522"/>
            <a:ext cx="2990626" cy="1914861"/>
          </a:xfrm>
          <a:prstGeom prst="wedgeRectCallout">
            <a:avLst>
              <a:gd name="adj1" fmla="val -32703"/>
              <a:gd name="adj2" fmla="val 76545"/>
            </a:avLst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The professor will create a QR code by entering the required information.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39700">
                  <a:prstClr val="white">
                    <a:alpha val="40000"/>
                  </a:prstClr>
                </a:glow>
                <a:innerShdw blurRad="63500" dist="50800" dir="5400000">
                  <a:prstClr val="black"/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Freccia a destra 9"/>
          <p:cNvSpPr/>
          <p:nvPr/>
        </p:nvSpPr>
        <p:spPr>
          <a:xfrm rot="16200000">
            <a:off x="4666368" y="5222935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920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2.22222E-6 L 0.08151 2.22222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1 -0.01273 L 0.00091 -0.1460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3" grpId="0" animBg="1"/>
      <p:bldP spid="10" grpId="0" animBg="1"/>
      <p:bldP spid="10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98645" y="2524122"/>
            <a:ext cx="9144000" cy="2387600"/>
          </a:xfrm>
        </p:spPr>
        <p:txBody>
          <a:bodyPr>
            <a:normAutofit/>
          </a:bodyPr>
          <a:lstStyle/>
          <a:p>
            <a:pPr algn="ctr"/>
            <a:endParaRPr lang="it-IT" sz="7200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9486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954" y="94829"/>
            <a:ext cx="6892061" cy="85386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113831"/>
            <a:ext cx="623065" cy="721027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2593" y="1413162"/>
            <a:ext cx="9016576" cy="4609519"/>
          </a:xfrm>
          <a:prstGeom prst="rect">
            <a:avLst/>
          </a:prstGeom>
          <a:solidFill>
            <a:srgbClr val="C00000"/>
          </a:solidFill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</p:pic>
      <p:sp>
        <p:nvSpPr>
          <p:cNvPr id="13" name="Fumetto 1 12"/>
          <p:cNvSpPr/>
          <p:nvPr/>
        </p:nvSpPr>
        <p:spPr>
          <a:xfrm>
            <a:off x="806824" y="3549522"/>
            <a:ext cx="2990626" cy="1914861"/>
          </a:xfrm>
          <a:prstGeom prst="wedgeRectCallout">
            <a:avLst>
              <a:gd name="adj1" fmla="val -32703"/>
              <a:gd name="adj2" fmla="val 76545"/>
            </a:avLst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Phd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Students will have to scan the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Qr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Code using their mobile phone.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39700">
                  <a:prstClr val="white">
                    <a:alpha val="40000"/>
                  </a:prstClr>
                </a:glow>
                <a:innerShdw blurRad="63500" dist="50800" dir="5400000">
                  <a:prstClr val="black"/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Freccia a destra 9"/>
          <p:cNvSpPr/>
          <p:nvPr/>
        </p:nvSpPr>
        <p:spPr>
          <a:xfrm rot="16200000">
            <a:off x="6957750" y="5411305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640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3.33333E-6 L 0.00183 -0.1828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-9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0" grpId="0" animBg="1"/>
      <p:bldP spid="10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9486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954" y="94829"/>
            <a:ext cx="6892061" cy="85386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113831"/>
            <a:ext cx="623065" cy="721027"/>
          </a:xfrm>
          <a:prstGeom prst="rect">
            <a:avLst/>
          </a:prstGeom>
        </p:spPr>
      </p:pic>
      <p:sp>
        <p:nvSpPr>
          <p:cNvPr id="13" name="Fumetto 1 12"/>
          <p:cNvSpPr/>
          <p:nvPr/>
        </p:nvSpPr>
        <p:spPr>
          <a:xfrm>
            <a:off x="372492" y="1216160"/>
            <a:ext cx="2990626" cy="1914861"/>
          </a:xfrm>
          <a:prstGeom prst="wedgeRectCallout">
            <a:avLst>
              <a:gd name="adj1" fmla="val -32703"/>
              <a:gd name="adj2" fmla="val 76545"/>
            </a:avLst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Please, fill in the fields with the credentials used to access your account on the "esse3web" platform.</a:t>
            </a: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078" y="1043522"/>
            <a:ext cx="3173842" cy="5642385"/>
          </a:xfrm>
          <a:prstGeom prst="rect">
            <a:avLst/>
          </a:prstGeom>
        </p:spPr>
      </p:pic>
      <p:sp>
        <p:nvSpPr>
          <p:cNvPr id="9" name="Freccia a destra 8"/>
          <p:cNvSpPr/>
          <p:nvPr/>
        </p:nvSpPr>
        <p:spPr>
          <a:xfrm>
            <a:off x="2433716" y="4680345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Freccia a destra 14"/>
          <p:cNvSpPr/>
          <p:nvPr/>
        </p:nvSpPr>
        <p:spPr>
          <a:xfrm>
            <a:off x="3416677" y="5505601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611005" y="4341791"/>
            <a:ext cx="13186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S1234567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611005" y="4862457"/>
            <a:ext cx="720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…….</a:t>
            </a:r>
          </a:p>
        </p:txBody>
      </p:sp>
    </p:spTree>
    <p:extLst>
      <p:ext uri="{BB962C8B-B14F-4D97-AF65-F5344CB8AC3E}">
        <p14:creationId xmlns:p14="http://schemas.microsoft.com/office/powerpoint/2010/main" val="35098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3.7037E-6 L 0.09675 0.0027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4.07407E-6 L 0.12552 0.0041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76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9" grpId="0" animBg="1"/>
      <p:bldP spid="9" grpId="1" animBg="1"/>
      <p:bldP spid="15" grpId="0" animBg="1"/>
      <p:bldP spid="15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9486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954" y="94829"/>
            <a:ext cx="6892061" cy="85386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113831"/>
            <a:ext cx="623065" cy="721027"/>
          </a:xfrm>
          <a:prstGeom prst="rect">
            <a:avLst/>
          </a:prstGeom>
        </p:spPr>
      </p:pic>
      <p:sp>
        <p:nvSpPr>
          <p:cNvPr id="13" name="Fumetto 1 12"/>
          <p:cNvSpPr/>
          <p:nvPr/>
        </p:nvSpPr>
        <p:spPr>
          <a:xfrm>
            <a:off x="1058428" y="3711935"/>
            <a:ext cx="2990626" cy="1914861"/>
          </a:xfrm>
          <a:prstGeom prst="wedgeRectCallout">
            <a:avLst>
              <a:gd name="adj1" fmla="val -32703"/>
              <a:gd name="adj2" fmla="val 76545"/>
            </a:avLst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Please, check that the procedure has been successfully completed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078" y="1043522"/>
            <a:ext cx="3173841" cy="5642385"/>
          </a:xfrm>
          <a:prstGeom prst="rect">
            <a:avLst/>
          </a:prstGeom>
        </p:spPr>
      </p:pic>
      <p:sp>
        <p:nvSpPr>
          <p:cNvPr id="9" name="Freccia a destra 8"/>
          <p:cNvSpPr/>
          <p:nvPr/>
        </p:nvSpPr>
        <p:spPr>
          <a:xfrm>
            <a:off x="2553741" y="2880703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556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4.81481E-6 L 0.09674 0.002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9" grpId="0" animBg="1"/>
      <p:bldP spid="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F2B2B3-41D7-458B-AE49-2C8793F9D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Outline</a:t>
            </a:r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ECB20F-7778-400C-A474-5758D37EC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 of the didactic offer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attendance requirements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aspects (attendance, Moodle, web-streaming, ….)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 offered for AA-20/21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 and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programmes</a:t>
            </a:r>
            <a:endParaRPr 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timetable</a:t>
            </a:r>
            <a:endParaRPr 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2692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98645" y="2524122"/>
            <a:ext cx="9144000" cy="2387600"/>
          </a:xfrm>
        </p:spPr>
        <p:txBody>
          <a:bodyPr>
            <a:normAutofit/>
          </a:bodyPr>
          <a:lstStyle/>
          <a:p>
            <a:pPr algn="ctr"/>
            <a:endParaRPr lang="it-IT" sz="7200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9486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954" y="94829"/>
            <a:ext cx="6892061" cy="85386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113831"/>
            <a:ext cx="623065" cy="721027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645" y="1415564"/>
            <a:ext cx="9044472" cy="4604715"/>
          </a:xfrm>
          <a:prstGeom prst="rect">
            <a:avLst/>
          </a:prstGeom>
          <a:solidFill>
            <a:srgbClr val="C00000"/>
          </a:solidFill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</p:pic>
      <p:sp>
        <p:nvSpPr>
          <p:cNvPr id="9" name="Freccia a destra 8"/>
          <p:cNvSpPr/>
          <p:nvPr/>
        </p:nvSpPr>
        <p:spPr>
          <a:xfrm>
            <a:off x="1598645" y="2418429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Fumetto 1 12"/>
          <p:cNvSpPr/>
          <p:nvPr/>
        </p:nvSpPr>
        <p:spPr>
          <a:xfrm>
            <a:off x="806824" y="3549522"/>
            <a:ext cx="2990626" cy="1914861"/>
          </a:xfrm>
          <a:prstGeom prst="wedgeRectCallout">
            <a:avLst>
              <a:gd name="adj1" fmla="val -32703"/>
              <a:gd name="adj2" fmla="val 76545"/>
            </a:avLst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Phd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Students who don't have a mobile 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phone will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have to enter their credentials manually in the attendance register.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39700">
                  <a:prstClr val="white">
                    <a:alpha val="40000"/>
                  </a:prstClr>
                </a:glow>
                <a:innerShdw blurRad="63500" dist="50800" dir="5400000">
                  <a:prstClr val="black"/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Freccia a destra 9"/>
          <p:cNvSpPr/>
          <p:nvPr/>
        </p:nvSpPr>
        <p:spPr>
          <a:xfrm rot="16200000">
            <a:off x="4881526" y="4765047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096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2.59259E-6 L 0.08151 -2.59259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1 -0.01273 L 0.00091 -0.1460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3" grpId="0" animBg="1"/>
      <p:bldP spid="10" grpId="0" animBg="1"/>
      <p:bldP spid="10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 offered for AA-20/21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aspects: Learn environment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https://learn.univpm.it/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278" y="2141537"/>
            <a:ext cx="10515600" cy="4351338"/>
          </a:xfrm>
        </p:spPr>
        <p:txBody>
          <a:bodyPr>
            <a:noAutofit/>
          </a:bodyPr>
          <a:lstStyle/>
          <a:p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make use of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level</a:t>
            </a:r>
          </a:p>
          <a:p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case:</a:t>
            </a:r>
          </a:p>
          <a:p>
            <a:pPr lvl="1"/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-up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participant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the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planning to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attend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arrangements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follow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instructions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professor</a:t>
            </a:r>
          </a:p>
        </p:txBody>
      </p:sp>
    </p:spTree>
    <p:extLst>
      <p:ext uri="{BB962C8B-B14F-4D97-AF65-F5344CB8AC3E}">
        <p14:creationId xmlns:p14="http://schemas.microsoft.com/office/powerpoint/2010/main" val="25278536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7250"/>
            <a:ext cx="10515600" cy="3195962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 offered for AA-20/21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 of course, objectives and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programmes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https://www.ingegneria.univpm.it/content/offerta-didattica-della-scuola-di-dottorato-aa-2021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9282674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 offered for AA-20/21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Timetable :</a:t>
            </a:r>
            <a:endParaRPr lang="it-IT" sz="36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1F88E59-B615-4422-9A98-2A838F9305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13392"/>
            <a:ext cx="12192000" cy="2231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382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DB9C1D-E841-4AD9-B20A-6B4542DA9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377" y="215758"/>
            <a:ext cx="10515600" cy="4479532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 IT IS UP TO YOU ! </a:t>
            </a:r>
            <a:b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proactive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depends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team and on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involvement</a:t>
            </a:r>
            <a:b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F448D9-E475-4D36-BD0E-24C132E47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619" y="4915692"/>
            <a:ext cx="10515600" cy="2764241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For </a:t>
            </a:r>
            <a:r>
              <a:rPr lang="it-IT" dirty="0" err="1"/>
              <a:t>further</a:t>
            </a:r>
            <a:r>
              <a:rPr lang="it-IT" dirty="0"/>
              <a:t> </a:t>
            </a:r>
            <a:r>
              <a:rPr lang="it-IT" dirty="0" err="1"/>
              <a:t>needs</a:t>
            </a:r>
            <a:r>
              <a:rPr lang="it-IT" dirty="0"/>
              <a:t> </a:t>
            </a:r>
            <a:r>
              <a:rPr lang="it-IT" dirty="0" err="1"/>
              <a:t>contact</a:t>
            </a:r>
            <a:r>
              <a:rPr lang="it-IT" dirty="0"/>
              <a:t>:</a:t>
            </a:r>
          </a:p>
          <a:p>
            <a:pPr marL="0" indent="0">
              <a:buNone/>
            </a:pPr>
            <a:r>
              <a:rPr lang="it-IT" dirty="0">
                <a:hlinkClick r:id="rId2"/>
              </a:rPr>
              <a:t>n.paone@staff.univpm.it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Or </a:t>
            </a:r>
            <a:r>
              <a:rPr lang="it-IT" dirty="0" err="1"/>
              <a:t>your</a:t>
            </a:r>
            <a:r>
              <a:rPr lang="it-IT" dirty="0"/>
              <a:t> Coordinator</a:t>
            </a:r>
          </a:p>
        </p:txBody>
      </p:sp>
    </p:spTree>
    <p:extLst>
      <p:ext uri="{BB962C8B-B14F-4D97-AF65-F5344CB8AC3E}">
        <p14:creationId xmlns:p14="http://schemas.microsoft.com/office/powerpoint/2010/main" val="1747814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3968"/>
            <a:ext cx="10515600" cy="50366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Why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undertaking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PhD ?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PhD is a relevant qualification to pursue: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career in academia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(here PhD is mandatory)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career in research institutions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(here PhD is highly appreciated)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career in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innovative companies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(industrial or services) (here PhD can be a booster for starting a career)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723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3968"/>
            <a:ext cx="10515600" cy="50366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PhD graduate: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analytical and research skills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autonomy and independent thinking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team working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skills (planning, monitoring, controlling complex activities)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skills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leadership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42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PhD School in Engineering Science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946"/>
            <a:ext cx="10515600" cy="50387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coordination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activities 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Doctoral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Courses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offered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the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Faculty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Engineering:</a:t>
            </a:r>
          </a:p>
          <a:p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Doctorate course in 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Civil, Env. Eng. and Architecture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Doctorate course in 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Industrial Engineering</a:t>
            </a:r>
            <a:endParaRPr lang="it-IT" sz="32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Doctorate course in 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Information Engineering</a:t>
            </a:r>
            <a:endParaRPr lang="it-IT" sz="32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605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 of the didactic offer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3968"/>
            <a:ext cx="10515600" cy="503669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events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meet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together</a:t>
            </a:r>
          </a:p>
          <a:p>
            <a:pPr marL="514350" indent="-514350">
              <a:buFont typeface="+mj-lt"/>
              <a:buAutoNum type="arabicPeriod"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Stimulate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beyond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field of research</a:t>
            </a:r>
          </a:p>
          <a:p>
            <a:pPr marL="514350" indent="-514350">
              <a:buFont typeface="+mj-lt"/>
              <a:buAutoNum type="arabicPeriod"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Comply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requirements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DM-45 (art. 4, comma 1-f) «…… </a:t>
            </a:r>
            <a:r>
              <a:rPr lang="it-IT" dirty="0"/>
              <a:t>previsione di attività, anche in comune tra più dottorati, di </a:t>
            </a:r>
            <a:r>
              <a:rPr lang="it-IT" u="sng" dirty="0"/>
              <a:t>formazione disciplinare </a:t>
            </a:r>
            <a:r>
              <a:rPr lang="it-IT" dirty="0"/>
              <a:t>e </a:t>
            </a:r>
            <a:r>
              <a:rPr lang="it-IT" u="sng" dirty="0"/>
              <a:t>interdisciplinare</a:t>
            </a:r>
            <a:r>
              <a:rPr lang="it-IT" dirty="0"/>
              <a:t> e di </a:t>
            </a:r>
            <a:r>
              <a:rPr lang="it-IT" u="sng" dirty="0"/>
              <a:t>perfezionamento linguistico e informatico</a:t>
            </a:r>
            <a:r>
              <a:rPr lang="it-IT" dirty="0"/>
              <a:t>, nonché, nel campo della </a:t>
            </a:r>
            <a:r>
              <a:rPr lang="it-IT" u="sng" dirty="0"/>
              <a:t>gestione della ricerca </a:t>
            </a:r>
            <a:r>
              <a:rPr lang="it-IT" dirty="0"/>
              <a:t>e della </a:t>
            </a:r>
            <a:r>
              <a:rPr lang="it-IT" u="sng" dirty="0"/>
              <a:t>conoscenza dei sistemi di ricerca europei ed internazionali</a:t>
            </a:r>
            <a:r>
              <a:rPr lang="it-IT" dirty="0"/>
              <a:t>, della </a:t>
            </a:r>
            <a:r>
              <a:rPr lang="it-IT" u="sng" dirty="0"/>
              <a:t>valorizzazione dei risultati della ricerca </a:t>
            </a:r>
            <a:r>
              <a:rPr lang="it-IT" dirty="0"/>
              <a:t>e della </a:t>
            </a:r>
            <a:r>
              <a:rPr lang="it-IT" u="sng" dirty="0"/>
              <a:t>proprietà intellettuale</a:t>
            </a:r>
            <a:r>
              <a:rPr lang="it-IT" dirty="0"/>
              <a:t>.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035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 of the didactic offer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0615"/>
            <a:ext cx="10515600" cy="4859988"/>
          </a:xfrm>
        </p:spPr>
        <p:txBody>
          <a:bodyPr>
            <a:norm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Doctoral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School in Engineering Science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started offering a set of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2010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Mix of:</a:t>
            </a:r>
          </a:p>
          <a:p>
            <a:pPr lvl="1"/>
            <a:r>
              <a:rPr lang="it-IT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transversal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endParaRPr lang="it-I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it-IT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disciplinary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courses</a:t>
            </a:r>
            <a:endParaRPr lang="it-I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Offer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change from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IMPORTANT: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PhD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level,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didactic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a </a:t>
            </a:r>
            <a:r>
              <a:rPr lang="it-IT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stimulus</a:t>
            </a:r>
            <a:r>
              <a:rPr lang="it-IT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it-IT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personal growth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expected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deepen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knowledge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independently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305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attendance requirements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their first year of doctorate, doctoral students are required to follow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least two courses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chosen from those listed below (in agreement with your supervisor).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attendance will be checked by collecting signatures (QR code) in the classroom and the PhD student is required to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attend at least 75% of the course hours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verification of the acquired knowledge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carried out according to the procedures defined by the individual professors.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659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to find information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Central web-site of UNIVPM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https://www.univpm.it/Entra/Ricerca/Dottorato_di_Ricerca_/Didattica_comune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Web-site of Engineering faculty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https://www.ingegneria.univpm.it/content/scuola-di-dottorato-scienze-dellingegneria?language=it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20037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1027</Words>
  <Application>Microsoft Office PowerPoint</Application>
  <PresentationFormat>Widescreen</PresentationFormat>
  <Paragraphs>106</Paragraphs>
  <Slides>24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24</vt:i4>
      </vt:variant>
    </vt:vector>
  </HeadingPairs>
  <TitlesOfParts>
    <vt:vector size="32" baseType="lpstr">
      <vt:lpstr>Arial</vt:lpstr>
      <vt:lpstr>Arial Black</vt:lpstr>
      <vt:lpstr>Calibri</vt:lpstr>
      <vt:lpstr>Calibri Light</vt:lpstr>
      <vt:lpstr>Times New Roman</vt:lpstr>
      <vt:lpstr>Wingdings 2</vt:lpstr>
      <vt:lpstr>Tema di Office</vt:lpstr>
      <vt:lpstr>1_HDOfficeLightV0</vt:lpstr>
      <vt:lpstr>DIDACTIC OFFER for the AA - 2020/21    </vt:lpstr>
      <vt:lpstr>Outline</vt:lpstr>
      <vt:lpstr>Introduction</vt:lpstr>
      <vt:lpstr>Introduction</vt:lpstr>
      <vt:lpstr>The PhD School in Engineering Science</vt:lpstr>
      <vt:lpstr>Purpose of the didactic offer</vt:lpstr>
      <vt:lpstr>Purpose of the didactic offer</vt:lpstr>
      <vt:lpstr>Minimum attendance requirements</vt:lpstr>
      <vt:lpstr>Where to find information</vt:lpstr>
      <vt:lpstr>Courses offered for AA-20/21 Organizational aspects: web-streaming/recording</vt:lpstr>
      <vt:lpstr>Courses offered for AA-20/21 Organizational aspects: proof of attendance</vt:lpstr>
      <vt:lpstr>QR code generator</vt:lpstr>
      <vt:lpstr>Lesson 1</vt:lpstr>
      <vt:lpstr>Recording of Attendance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Courses offered for AA-20/21 Organizational aspects: Learn environment https://learn.univpm.it/ </vt:lpstr>
      <vt:lpstr>Courses offered for AA-20/21 List of course, objectives and programmes  https://www.ingegneria.univpm.it/content/offerta-didattica-della-scuola-di-dottorato-aa-2021 </vt:lpstr>
      <vt:lpstr>Courses offered for AA-20/21 Timetable :</vt:lpstr>
      <vt:lpstr>NOW IT IS UP TO YOU !   Be proactive, most of what you will get depends on you, on your research team and on your involvement  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DIDACTIC OFFER for the AA - 2018/19</dc:title>
  <dc:creator>NICOLA PAONE</dc:creator>
  <cp:lastModifiedBy>NICOLA PAONE</cp:lastModifiedBy>
  <cp:revision>59</cp:revision>
  <dcterms:created xsi:type="dcterms:W3CDTF">2018-11-12T15:52:36Z</dcterms:created>
  <dcterms:modified xsi:type="dcterms:W3CDTF">2020-11-20T10:49:57Z</dcterms:modified>
</cp:coreProperties>
</file>