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8" r:id="rId6"/>
    <p:sldId id="259" r:id="rId7"/>
    <p:sldId id="263" r:id="rId8"/>
    <p:sldId id="265" r:id="rId9"/>
    <p:sldId id="262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64" r:id="rId20"/>
    <p:sldId id="260" r:id="rId21"/>
    <p:sldId id="266" r:id="rId22"/>
    <p:sldId id="267" r:id="rId23"/>
    <p:sldId id="261" r:id="rId24"/>
    <p:sldId id="269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87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587371-8F46-4D3B-B07E-91EA71051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4E6520-5492-4492-8EB7-5F2BA9E4E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F32E3C-8D82-46BA-A6A0-1FF48FF52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543FB7-4D1B-44E2-AD25-DDC3E8D0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A5CD97-0F47-4BD4-8403-1C103F79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0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DE354F-7D67-4C33-8A99-EAC54EEC8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22C9BF-6BC5-4393-9ECA-52EA29A03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DF345F-4661-4EC7-91DA-17A16B183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A90503-550B-4319-BAF0-AEFC5ACA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3C1FBB-39A9-41E9-B33A-DA2DEF5DF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80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EBD41D4-2E9A-4ACF-9BD8-3205D5F6C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E121E3-BE05-453D-B099-662AE4D3C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761312-D286-4DAA-BFEE-AA94EBBAD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8A303E-DDD0-4DC4-A9AE-88260A5B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829E13-3E8A-48FA-8CE6-72968EEA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82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956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255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535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007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4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16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608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30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D40064-9637-4256-879E-927120C5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EC1923-35F1-49DB-93C2-CEA3342FC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35413A-7903-4BDD-B368-2C5BA93C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88A490-315B-4C11-B68E-64B904E85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B457DC-FF12-4524-BA3A-BC5228D9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6685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068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35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81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8C4C41-B416-4255-A824-7858EEB24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457DC0-4DA3-424D-A536-8236422CD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A00E26-05FB-4E89-8CFA-75B64F36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A1E52C-7492-4993-8903-584DD6C6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5305EE-9A2B-4583-9B46-68292168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01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08F54-9EC8-4D01-A8BA-2C2F161E5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268E33-DEEB-44A1-A3A1-B46D4BE5F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125AA5-C6A8-491D-B7DC-EC2896C62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519010-27B1-47BC-9AAD-AD39F3F89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BDC8E6-A849-4478-A2ED-9DDAD230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5A34B6-A7BA-44E6-879B-7F9443E3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379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F54FE6-4756-4689-B120-0FCCD0C8B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76926D-F43F-44A2-92FD-6E61A4CF4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0B235-CAE5-4DC3-9B46-1A74C08FA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2FA3CD-E8B0-4822-8260-9C618BE69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3EDC520-4958-43DD-B0D7-725C409EA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54D10EB-FADA-4819-ACCD-28E71299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92D0DB-923E-4EF8-8189-DA3FAD965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5ECD7A0-B8FF-4265-84C9-59ACB22A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04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DCA12-41EA-4E75-9F2F-E7BFBEC48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5A74E91-E111-4130-8589-BF6DA3A1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3ECF6D-7E37-41D9-8D73-D09D3656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6C8A6F9-D70B-4E55-A417-53B87B4E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74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14F127F-E2C4-43A3-AB30-A24DF275E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4674E5-AE4D-42B5-A2B0-B67CA054D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392C945-7660-4913-8E8A-BB06929E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54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41261C-9235-4E97-9A3C-82C7254F6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38DF69-6E4C-4ADB-95EB-2CFFEFAEC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9FCC526-53B0-49F1-860D-39843D663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C30841-61BC-41F1-888F-DB36B9D81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7C77D3-F16A-419B-B2FF-68C79659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D501EE-D930-4ED3-8D48-0C13B65C1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F1F032-2F28-45C8-898D-43F48F3E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AE280C1-C62C-4340-B466-3E8848FF4B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47495A-30AC-4325-B54B-A9CCA7D65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CEDA42-9DDC-48CD-9E9D-E5E1FA5E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576803-3573-4B97-8EBB-094F6AAD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E3A481-39CA-40ED-8F92-FE6B6151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989DAB0-B3FC-4FAC-B9F7-82F8142B6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CC16CE-D1F8-45AF-99AB-3BA4AD025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C20A93-7F1B-4F5A-892C-86405FA89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25639-56F2-4080-8A20-4E2D63222D8E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757BF0-C875-4B80-9D9A-35CE6C7CF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481703-1313-412C-81EB-E09FAC408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5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chemeClr val="bg1">
                <a:lumMod val="65000"/>
              </a:schemeClr>
            </a:gs>
            <a:gs pos="100000">
              <a:schemeClr val="tx1">
                <a:lumMod val="65000"/>
                <a:lumOff val="35000"/>
              </a:schemeClr>
            </a:gs>
            <a:gs pos="18000">
              <a:schemeClr val="bg1">
                <a:lumMod val="5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BFBA5E-8CC2-4A5D-BDFA-89EEB7DCE949}" type="datetimeFigureOut">
              <a:rPr lang="it-IT" smtClean="0"/>
              <a:t>06/11/2019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43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univpm.it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univpm.it/course/view.php?id=8134" TargetMode="External"/><Relationship Id="rId7" Type="http://schemas.openxmlformats.org/officeDocument/2006/relationships/hyperlink" Target="https://learn.univpm.it/course/view.php?id=8138" TargetMode="External"/><Relationship Id="rId2" Type="http://schemas.openxmlformats.org/officeDocument/2006/relationships/hyperlink" Target="https://learn.univpm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.univpm.it/course/view.php?id=8137" TargetMode="External"/><Relationship Id="rId5" Type="http://schemas.openxmlformats.org/officeDocument/2006/relationships/hyperlink" Target="https://learn.univpm.it/course/view.php?id=8136" TargetMode="External"/><Relationship Id="rId4" Type="http://schemas.openxmlformats.org/officeDocument/2006/relationships/hyperlink" Target="https://learn.univpm.it/course/view.php?id=813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.univpm.it/course/view.php?id=8145" TargetMode="External"/><Relationship Id="rId3" Type="http://schemas.openxmlformats.org/officeDocument/2006/relationships/hyperlink" Target="https://learn.univpm.it/course/view.php?id=8140" TargetMode="External"/><Relationship Id="rId7" Type="http://schemas.openxmlformats.org/officeDocument/2006/relationships/hyperlink" Target="https://learn.univpm.it/course/view.php?id=8144" TargetMode="External"/><Relationship Id="rId2" Type="http://schemas.openxmlformats.org/officeDocument/2006/relationships/hyperlink" Target="https://learn.univpm.it/course/view.php?id=813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.univpm.it/course/view.php?id=8143" TargetMode="External"/><Relationship Id="rId5" Type="http://schemas.openxmlformats.org/officeDocument/2006/relationships/hyperlink" Target="https://learn.univpm.it/course/view.php?id=8142" TargetMode="External"/><Relationship Id="rId4" Type="http://schemas.openxmlformats.org/officeDocument/2006/relationships/hyperlink" Target="https://learn.univpm.it/course/view.php?id=8141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CORSI_Dottorato_Programmi_AA19-20_v4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GANTT_Corsi_2019-20_v6.xls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n.paone@univpm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gegneria.univpm.it/content/scuola-di-dottorato-scienze-dellingegneria?language=it" TargetMode="External"/><Relationship Id="rId2" Type="http://schemas.openxmlformats.org/officeDocument/2006/relationships/hyperlink" Target="https://www.univpm.it/Entra/Ricerca/Dottorato_di_Ricerca_/Didattica_comun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rodapps.econ.univpm.it/registro_dottorand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5501E7-8E66-4F06-9053-45B63A225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439" y="1739445"/>
            <a:ext cx="9144000" cy="3135209"/>
          </a:xfrm>
        </p:spPr>
        <p:txBody>
          <a:bodyPr>
            <a:normAutofit/>
          </a:bodyPr>
          <a:lstStyle/>
          <a:p>
            <a: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DIDACTIC OFFER</a:t>
            </a:r>
            <a:b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AA - 2019/20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EA680C2-2910-4544-97B6-6FD713ED5E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Tuesday, November 19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2019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9.30-11.30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BEA48C-E1D2-4C4E-9E94-138BFCA72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6" y="129921"/>
            <a:ext cx="1677676" cy="159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B25ED27E-B610-4BA9-AAC4-4EC2A4E30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845776-9254-4383-BF5F-739CD9983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428" y="176481"/>
            <a:ext cx="876714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ko-KR" sz="4000" b="1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Università Politecnica delle Marche</a:t>
            </a:r>
            <a:endParaRPr kumimoji="0" lang="it-IT" altLang="ko-K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ko-K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593D176-3BD8-490B-8450-80B48E9E5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635" y="802481"/>
            <a:ext cx="80730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Scuola di Dottorato in Scienze dell’Ingegneria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D7E2E60-30E6-471F-B33D-8F51BE2DA24C}"/>
              </a:ext>
            </a:extLst>
          </p:cNvPr>
          <p:cNvSpPr/>
          <p:nvPr/>
        </p:nvSpPr>
        <p:spPr>
          <a:xfrm>
            <a:off x="764498" y="4675099"/>
            <a:ext cx="112426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Nicola Paone - Director of the Doctoral School in Engineering Science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participation of: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Giovanni Di Nicola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Doctorate course in Industrial Engineering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Francesco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Piazza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Coordinator of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Information Engineering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Francesco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Fatone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Doctorate course in Civil, Env., Eng. and Architecture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142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D4E19B-42BA-4D43-8034-CF7F027D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18" y="-222380"/>
            <a:ext cx="7886700" cy="1325563"/>
          </a:xfrm>
        </p:spPr>
        <p:txBody>
          <a:bodyPr/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D028CC-7E48-4FC9-9EDA-FD365401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18" y="923551"/>
            <a:ext cx="9933482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QR code and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web)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435B5CA-6B02-460E-B75A-7896CFDC7F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754" t="27330" r="13750" b="16395"/>
          <a:stretch/>
        </p:blipFill>
        <p:spPr>
          <a:xfrm>
            <a:off x="4926768" y="1690690"/>
            <a:ext cx="5472346" cy="549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763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r>
              <a:rPr lang="it-IT" sz="7200" dirty="0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Recording of </a:t>
            </a:r>
            <a:r>
              <a:rPr lang="it-IT" sz="7200" dirty="0" err="1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Attendance</a:t>
            </a:r>
            <a:r>
              <a:rPr lang="it-IT" sz="7200" dirty="0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41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08444"/>
            <a:ext cx="9044472" cy="4618955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225541"/>
            <a:ext cx="1390261" cy="59715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798462" y="3554699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The Professor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will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begin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attendance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registration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procedure by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clicking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on «Crea QR code».</a:t>
            </a:r>
          </a:p>
        </p:txBody>
      </p:sp>
    </p:spTree>
    <p:extLst>
      <p:ext uri="{BB962C8B-B14F-4D97-AF65-F5344CB8AC3E}">
        <p14:creationId xmlns:p14="http://schemas.microsoft.com/office/powerpoint/2010/main" val="362581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44444E-6 L 0.12565 4.4444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13162"/>
            <a:ext cx="9044472" cy="4609519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145213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The professor will create a QR code by entering the required information.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4666368" y="522293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20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22222E-6 L 0.08151 2.22222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1273 L 0.00091 -0.146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  <p:bldP spid="10" grpId="0" animBg="1"/>
      <p:bldP spid="1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593" y="1413162"/>
            <a:ext cx="9016576" cy="4609519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Phd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Students will have to scan the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Qr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Code using their mobile phone.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6957750" y="541130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4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0.00183 -0.182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sp>
        <p:nvSpPr>
          <p:cNvPr id="13" name="Fumetto 1 12"/>
          <p:cNvSpPr/>
          <p:nvPr/>
        </p:nvSpPr>
        <p:spPr>
          <a:xfrm>
            <a:off x="372492" y="1216160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Please, fill in the fields with the credentials used to access your account on the "esse3web" platform.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078" y="1043522"/>
            <a:ext cx="3173842" cy="5642385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2433716" y="468034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3416677" y="5505601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611005" y="4341791"/>
            <a:ext cx="1318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S1234567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611005" y="4862457"/>
            <a:ext cx="720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5098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7037E-6 L 0.09675 0.0027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07407E-6 L 0.12552 0.0041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76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9" grpId="1" animBg="1"/>
      <p:bldP spid="15" grpId="0" animBg="1"/>
      <p:bldP spid="1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sp>
        <p:nvSpPr>
          <p:cNvPr id="13" name="Fumetto 1 12"/>
          <p:cNvSpPr/>
          <p:nvPr/>
        </p:nvSpPr>
        <p:spPr>
          <a:xfrm>
            <a:off x="1058428" y="3711935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Please, check that the procedure has been successfully completed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078" y="1043522"/>
            <a:ext cx="3173841" cy="5642385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2553741" y="2880703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56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81481E-6 L 0.09674 0.002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15564"/>
            <a:ext cx="9044472" cy="4604715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418429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Phd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Students who don't have a mobile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phone will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have to enter their credentials manually in the attendance register.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4881526" y="4765047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96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08151 -2.59259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1273 L 0.00091 -0.146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  <p:bldP spid="10" grpId="0" animBg="1"/>
      <p:bldP spid="1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AA-19/20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Learn environment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https://learn.univpm.it/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278" y="2141537"/>
            <a:ext cx="10515600" cy="4351338"/>
          </a:xfrm>
        </p:spPr>
        <p:txBody>
          <a:bodyPr>
            <a:noAutofit/>
          </a:bodyPr>
          <a:lstStyle/>
          <a:p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make use of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</a:t>
            </a:r>
          </a:p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case:</a:t>
            </a:r>
          </a:p>
          <a:p>
            <a:pPr lvl="1"/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-up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following</a:t>
            </a:r>
          </a:p>
          <a:p>
            <a:pPr lvl="1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arrangements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follow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</a:t>
            </a:r>
          </a:p>
        </p:txBody>
      </p:sp>
    </p:spTree>
    <p:extLst>
      <p:ext uri="{BB962C8B-B14F-4D97-AF65-F5344CB8AC3E}">
        <p14:creationId xmlns:p14="http://schemas.microsoft.com/office/powerpoint/2010/main" val="2527853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AA-19/20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course, objectives and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endParaRPr lang="it-IT" sz="3600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77788A5A-DB79-411E-A710-C72D4841D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503328"/>
              </p:ext>
            </p:extLst>
          </p:nvPr>
        </p:nvGraphicFramePr>
        <p:xfrm>
          <a:off x="389744" y="1825625"/>
          <a:ext cx="11332564" cy="4742049"/>
        </p:xfrm>
        <a:graphic>
          <a:graphicData uri="http://schemas.openxmlformats.org/drawingml/2006/table">
            <a:tbl>
              <a:tblPr firstRow="1" firstCol="1" bandRow="1"/>
              <a:tblGrid>
                <a:gridCol w="557726">
                  <a:extLst>
                    <a:ext uri="{9D8B030D-6E8A-4147-A177-3AD203B41FA5}">
                      <a16:colId xmlns:a16="http://schemas.microsoft.com/office/drawing/2014/main" val="378406464"/>
                    </a:ext>
                  </a:extLst>
                </a:gridCol>
                <a:gridCol w="2545238">
                  <a:extLst>
                    <a:ext uri="{9D8B030D-6E8A-4147-A177-3AD203B41FA5}">
                      <a16:colId xmlns:a16="http://schemas.microsoft.com/office/drawing/2014/main" val="2146637754"/>
                    </a:ext>
                  </a:extLst>
                </a:gridCol>
                <a:gridCol w="1331034">
                  <a:extLst>
                    <a:ext uri="{9D8B030D-6E8A-4147-A177-3AD203B41FA5}">
                      <a16:colId xmlns:a16="http://schemas.microsoft.com/office/drawing/2014/main" val="1970573143"/>
                    </a:ext>
                  </a:extLst>
                </a:gridCol>
                <a:gridCol w="1573040">
                  <a:extLst>
                    <a:ext uri="{9D8B030D-6E8A-4147-A177-3AD203B41FA5}">
                      <a16:colId xmlns:a16="http://schemas.microsoft.com/office/drawing/2014/main" val="3535385553"/>
                    </a:ext>
                  </a:extLst>
                </a:gridCol>
                <a:gridCol w="5325526">
                  <a:extLst>
                    <a:ext uri="{9D8B030D-6E8A-4147-A177-3AD203B41FA5}">
                      <a16:colId xmlns:a16="http://schemas.microsoft.com/office/drawing/2014/main" val="2648728423"/>
                    </a:ext>
                  </a:extLst>
                </a:gridCol>
              </a:tblGrid>
              <a:tr h="383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COURSE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CODICE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LINK al sito </a:t>
                      </a:r>
                      <a:r>
                        <a:rPr lang="it-IT" sz="1600" b="1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https://learn.univpm.it/</a:t>
                      </a:r>
                      <a:r>
                        <a:rPr lang="it-IT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168902"/>
                  </a:ext>
                </a:extLst>
              </a:tr>
              <a:tr h="767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 AND MANAGEMENT OF TECHNOLOGY TRANSFER 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DOT-19/20-CCA-01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Donato Iacobucci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https://learn.univpm.it/course/view.php?id=8134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803780"/>
                  </a:ext>
                </a:extLst>
              </a:tr>
              <a:tr h="511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 OF RESEARCH: EUROPEAN PROJECTS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DOT-19/20-CCA-02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Nicola Paone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https://learn.univpm.it/course/view.php?id=8135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016295"/>
                  </a:ext>
                </a:extLst>
              </a:tr>
              <a:tr h="895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TOOLS AND METHODS FOR PROCESS REPRESENTATION AND MANAGEMENT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DOT-19/20-SDSI-01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Ferruccio Mandorli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https://learn.univpm.it/course/view.php?id=8136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677824"/>
                  </a:ext>
                </a:extLst>
              </a:tr>
              <a:tr h="511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MANAGEMENT TECHNIQUES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DOT-19/20-SDSI-02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Filippo Ciarapica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https://learn.univpm.it/course/view.php?id=8137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394831"/>
                  </a:ext>
                </a:extLst>
              </a:tr>
              <a:tr h="1279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VIRTUAL INSTRUMENTS (LABVIEW) FOR MONITORING AND MANAGEMENT OF INDUSTRIAL SYSTEMS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DOT-19/20-SDSI-03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Paolo Castellini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https://learn.univpm.it/course/view.php?id=8138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875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26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2B2B3-41D7-458B-AE49-2C8793F9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ECB20F-7778-400C-A474-5758D37EC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attendance requirements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 (attendance, Moodle, web-streaming, ….)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AA-19/20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timetable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69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AA-19/20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course, objectives and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endParaRPr lang="it-IT" sz="3600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1E0E771-EBAE-4539-AD76-1666C769C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314620"/>
              </p:ext>
            </p:extLst>
          </p:nvPr>
        </p:nvGraphicFramePr>
        <p:xfrm>
          <a:off x="219856" y="1690688"/>
          <a:ext cx="11752287" cy="5944108"/>
        </p:xfrm>
        <a:graphic>
          <a:graphicData uri="http://schemas.openxmlformats.org/drawingml/2006/table">
            <a:tbl>
              <a:tblPr firstRow="1" firstCol="1" bandRow="1"/>
              <a:tblGrid>
                <a:gridCol w="578382">
                  <a:extLst>
                    <a:ext uri="{9D8B030D-6E8A-4147-A177-3AD203B41FA5}">
                      <a16:colId xmlns:a16="http://schemas.microsoft.com/office/drawing/2014/main" val="921854311"/>
                    </a:ext>
                  </a:extLst>
                </a:gridCol>
                <a:gridCol w="3364031">
                  <a:extLst>
                    <a:ext uri="{9D8B030D-6E8A-4147-A177-3AD203B41FA5}">
                      <a16:colId xmlns:a16="http://schemas.microsoft.com/office/drawing/2014/main" val="3991150900"/>
                    </a:ext>
                  </a:extLst>
                </a:gridCol>
                <a:gridCol w="1409075">
                  <a:extLst>
                    <a:ext uri="{9D8B030D-6E8A-4147-A177-3AD203B41FA5}">
                      <a16:colId xmlns:a16="http://schemas.microsoft.com/office/drawing/2014/main" val="2093986605"/>
                    </a:ext>
                  </a:extLst>
                </a:gridCol>
                <a:gridCol w="1743856">
                  <a:extLst>
                    <a:ext uri="{9D8B030D-6E8A-4147-A177-3AD203B41FA5}">
                      <a16:colId xmlns:a16="http://schemas.microsoft.com/office/drawing/2014/main" val="1056442666"/>
                    </a:ext>
                  </a:extLst>
                </a:gridCol>
                <a:gridCol w="4656943">
                  <a:extLst>
                    <a:ext uri="{9D8B030D-6E8A-4147-A177-3AD203B41FA5}">
                      <a16:colId xmlns:a16="http://schemas.microsoft.com/office/drawing/2014/main" val="1933448314"/>
                    </a:ext>
                  </a:extLst>
                </a:gridCol>
              </a:tblGrid>
              <a:tr h="775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VIRTUAL INSTRUMENTS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(LABVIEW - MATLAB)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 SIMULATION AND CONTROL OF COMPLEX SYSTEMS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DOT-19/20-SDSI-04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David Scaradozzi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https://learn.univpm.it/course/view.php?id=8139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257316"/>
                  </a:ext>
                </a:extLst>
              </a:tr>
              <a:tr h="387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FROM CONTINUUM TO STRUCTURAL MECHANICS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DOT-19/20-SDSI-05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Fabrizio Davì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https://learn.univpm.it/course/view.php?id=8140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128662"/>
                  </a:ext>
                </a:extLst>
              </a:tr>
              <a:tr h="387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CULTURAL HERITAGE: TRADITION AND INNOVATION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DOT-19/20-SDSI-06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Antonello Alici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https://learn.univpm.it/course/view.php?id=8141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963545"/>
                  </a:ext>
                </a:extLst>
              </a:tr>
              <a:tr h="465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MATHEMATICAL PROGRAMMING AND GRAPH THEORY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DOT-19/20-SDSI-07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Fabrizio Marinelli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https://learn.univpm.it/course/view.php?id=8142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262859"/>
                  </a:ext>
                </a:extLst>
              </a:tr>
              <a:tr h="465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ELECTRON MICROSCOPY TECHNIQUES AND MICROANALYSIS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DOT-19/20-SDSI-08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Gianni Barucca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https://learn.univpm.it/course/view.php?id=8143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069868"/>
                  </a:ext>
                </a:extLst>
              </a:tr>
              <a:tr h="707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F"/>
                        </a:rPr>
                        <a:t>DISCRETIZATION OF DIFFERENTIAL EQUATIONS FOR COMPUTATIONAL MECHANICS</a:t>
                      </a:r>
                      <a:endParaRPr lang="it-IT" sz="16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F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DOT-19/20-SDSI-09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Andrea Crivellini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https://learn.univpm.it/course/view.php?id=8144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643265"/>
                  </a:ext>
                </a:extLst>
              </a:tr>
              <a:tr h="11628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F"/>
                        </a:rPr>
                        <a:t>OPEN SOURCE SCIENTIFIC SOFTWARE: LATEX AND OCTAVE</a:t>
                      </a:r>
                      <a:endParaRPr lang="it-IT" sz="16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F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DOT-19/20-SDSI-10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Riccardo (Jack) Lucchetti, Giulio Palomba, Giulia Bettin, Matteo Picchio, Claudia Pigini (LaTeX), Marco Baldi (Octave)</a:t>
                      </a: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https://learn.univpm.it/course/view.php?id=8145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72" marR="29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8148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382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AA-19/20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course, objectives and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endParaRPr lang="it-IT" sz="36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5BDD139-40D5-4E52-A09C-04D1A50F586E}"/>
              </a:ext>
            </a:extLst>
          </p:cNvPr>
          <p:cNvSpPr txBox="1"/>
          <p:nvPr/>
        </p:nvSpPr>
        <p:spPr>
          <a:xfrm>
            <a:off x="417174" y="2782669"/>
            <a:ext cx="11774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err="1"/>
              <a:t>Programmes</a:t>
            </a:r>
            <a:r>
              <a:rPr lang="it-IT" sz="3600" dirty="0"/>
              <a:t>: </a:t>
            </a:r>
            <a:r>
              <a:rPr lang="it-IT" sz="3600" dirty="0">
                <a:hlinkClick r:id="rId2" action="ppaction://hlinkfile"/>
              </a:rPr>
              <a:t>CORSI_Dottorato_Programmi_AA19-20_v4.docx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894354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AA-19/20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Timetable: 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GANTT_Corsi_2019-20_v6.xlsx</a:t>
            </a:r>
            <a:endParaRPr lang="it-IT" sz="36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11ACC73-BD9A-4630-AED3-DEB255D4BE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336"/>
          <a:stretch/>
        </p:blipFill>
        <p:spPr>
          <a:xfrm>
            <a:off x="0" y="2191878"/>
            <a:ext cx="12029742" cy="278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8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B9C1D-E841-4AD9-B20A-6B4542DA9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77" y="2091088"/>
            <a:ext cx="10515600" cy="1325563"/>
          </a:xfrm>
        </p:spPr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F448D9-E475-4D36-BD0E-24C132E47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377" y="34413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For </a:t>
            </a:r>
            <a:r>
              <a:rPr lang="it-IT" dirty="0" err="1"/>
              <a:t>further</a:t>
            </a:r>
            <a:r>
              <a:rPr lang="it-IT" dirty="0"/>
              <a:t> needs: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hlinkClick r:id="rId2"/>
              </a:rPr>
              <a:t>n.paone@univpm.it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Or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Coordinators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7814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968"/>
            <a:ext cx="10515600" cy="503669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together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Stimulate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field of research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requirements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DM-45 (art. 4, comma 1-f) «…… </a:t>
            </a:r>
            <a:r>
              <a:rPr lang="it-IT" dirty="0"/>
              <a:t>previsione di attività, anche in comune tra più dottorati, di </a:t>
            </a:r>
            <a:r>
              <a:rPr lang="it-IT" u="sng" dirty="0"/>
              <a:t>formazione disciplinare </a:t>
            </a:r>
            <a:r>
              <a:rPr lang="it-IT" dirty="0"/>
              <a:t>e </a:t>
            </a:r>
            <a:r>
              <a:rPr lang="it-IT" u="sng" dirty="0"/>
              <a:t>interdisciplinare</a:t>
            </a:r>
            <a:r>
              <a:rPr lang="it-IT" dirty="0"/>
              <a:t> e di </a:t>
            </a:r>
            <a:r>
              <a:rPr lang="it-IT" u="sng" dirty="0"/>
              <a:t>perfezionamento linguistico e informatico</a:t>
            </a:r>
            <a:r>
              <a:rPr lang="it-IT" dirty="0"/>
              <a:t>, nonché, nel campo della </a:t>
            </a:r>
            <a:r>
              <a:rPr lang="it-IT" u="sng" dirty="0"/>
              <a:t>gestione della ricerca </a:t>
            </a:r>
            <a:r>
              <a:rPr lang="it-IT" dirty="0"/>
              <a:t>e della </a:t>
            </a:r>
            <a:r>
              <a:rPr lang="it-IT" u="sng" dirty="0"/>
              <a:t>conoscenza dei sistemi di ricerca europei ed internazionali</a:t>
            </a:r>
            <a:r>
              <a:rPr lang="it-IT" dirty="0"/>
              <a:t>, della </a:t>
            </a:r>
            <a:r>
              <a:rPr lang="it-IT" u="sng" dirty="0"/>
              <a:t>valorizzazione dei risultati della ricerca </a:t>
            </a:r>
            <a:r>
              <a:rPr lang="it-IT" dirty="0"/>
              <a:t>e della </a:t>
            </a:r>
            <a:r>
              <a:rPr lang="it-IT" u="sng" dirty="0"/>
              <a:t>proprietà intellettuale</a:t>
            </a:r>
            <a:r>
              <a:rPr lang="it-IT" dirty="0"/>
              <a:t>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3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0615"/>
            <a:ext cx="10515600" cy="4859988"/>
          </a:xfrm>
        </p:spPr>
        <p:txBody>
          <a:bodyPr>
            <a:norm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Doctoral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 in Engineering science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started offering a set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 of:</a:t>
            </a:r>
          </a:p>
          <a:p>
            <a:pPr lvl="1"/>
            <a:r>
              <a:rPr lang="it-IT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transversal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disciplinary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change from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IMPORTANT: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level,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didactic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it-IT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stimulus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personal growth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deepen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knowledge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independently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0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attendance requirements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their first year of doctorate, doctoral students are required to follow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courses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chosen from those listed below (in agreement with your supervisor).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attendance will be checked by collecting signatures (QR code) in the classroom and the PhD student is required to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 at least 75% of the course hours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 of the acquired knowledge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carried out according to the procedures defined by the individual professors.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659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find information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web-site of UNIVPM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https://www.univpm.it/Entra/Ricerca/Dottorato_di_Ricerca_/Didattica_comune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Web-site of Engineering faculty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https://www.ingegneria.univpm.it/content/scuola-di-dottorato-scienze-dellingegneria?language=it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2003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AA-19/20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web-streaming/recording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allow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live web-streaming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Skype for business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 </a:t>
            </a:r>
          </a:p>
          <a:p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Links to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and made available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enrolled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throgh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*.mp4 –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heavy !!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made available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download and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play-back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527C349-78DD-42D4-84F0-B48C0A14AE24}"/>
              </a:ext>
            </a:extLst>
          </p:cNvPr>
          <p:cNvSpPr txBox="1"/>
          <p:nvPr/>
        </p:nvSpPr>
        <p:spPr>
          <a:xfrm>
            <a:off x="2795175" y="3072983"/>
            <a:ext cx="8558625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dirty="0"/>
              <a:t>BEWARE ABOUT CONNECTION AND BANDWIDTH AND EQUIPMENT</a:t>
            </a:r>
          </a:p>
        </p:txBody>
      </p:sp>
    </p:spTree>
    <p:extLst>
      <p:ext uri="{BB962C8B-B14F-4D97-AF65-F5344CB8AC3E}">
        <p14:creationId xmlns:p14="http://schemas.microsoft.com/office/powerpoint/2010/main" val="5277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AA-19/20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proof of attendance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008"/>
          </a:xfrm>
        </p:spPr>
        <p:txBody>
          <a:bodyPr>
            <a:normAutofit/>
          </a:bodyPr>
          <a:lstStyle/>
          <a:p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classroom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QR code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App for QR code reading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-phone</a:t>
            </a: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-up, USE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errors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occurr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record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manually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follow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web-streaming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QR code on 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sufficiently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large screen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(download and play-back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take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arrangements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avoided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unusual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emergency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mode)</a:t>
            </a:r>
          </a:p>
          <a:p>
            <a:pPr lvl="1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18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7F8EB-E246-4AEA-9D11-B16EEF93C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122363"/>
            <a:ext cx="6858000" cy="1021230"/>
          </a:xfrm>
        </p:spPr>
        <p:txBody>
          <a:bodyPr>
            <a:normAutofit/>
          </a:bodyPr>
          <a:lstStyle/>
          <a:p>
            <a:r>
              <a:rPr lang="it-IT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QR code generator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DD05DE5-3737-4DD4-959D-EA04CFF654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903987" y="3853516"/>
            <a:ext cx="83840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https://prodapps.econ.univpm.it/registro_dottorandi/</a:t>
            </a:r>
            <a:endParaRPr lang="it-IT" altLang="it-IT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874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1131</Words>
  <Application>Microsoft Office PowerPoint</Application>
  <PresentationFormat>Widescreen</PresentationFormat>
  <Paragraphs>154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23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Times New Roman</vt:lpstr>
      <vt:lpstr>Wingdings 2</vt:lpstr>
      <vt:lpstr>Tema di Office</vt:lpstr>
      <vt:lpstr>1_HDOfficeLightV0</vt:lpstr>
      <vt:lpstr>DIDACTIC OFFER for the AA - 2019/20    </vt:lpstr>
      <vt:lpstr>Outline</vt:lpstr>
      <vt:lpstr>Purpose of the didactic offer</vt:lpstr>
      <vt:lpstr>Purpose of the didactic offer</vt:lpstr>
      <vt:lpstr>Minimum attendance requirements</vt:lpstr>
      <vt:lpstr>Where to find information</vt:lpstr>
      <vt:lpstr>Courses offered for AA-19/20 Organizational aspects: web-streaming/recording</vt:lpstr>
      <vt:lpstr>Courses offered for AA-19/20 Organizational aspects: proof of attendance</vt:lpstr>
      <vt:lpstr>QR code generator</vt:lpstr>
      <vt:lpstr>Lesson 1</vt:lpstr>
      <vt:lpstr>Recording of Attendance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Courses offered for AA-19/20 Organizational aspects: Learn environment https://learn.univpm.it/ </vt:lpstr>
      <vt:lpstr>Courses offered for AA-19/20 List of course, objectives and programmes</vt:lpstr>
      <vt:lpstr>Courses offered for AA-19/20 List of course, objectives and programmes</vt:lpstr>
      <vt:lpstr>Courses offered for AA-19/20 List of course, objectives and programmes</vt:lpstr>
      <vt:lpstr>Courses offered for AA-19/20 Timetable: GANTT_Corsi_2019-20_v6.xlsx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DIDACTIC OFFER for the AA - 2018/19</dc:title>
  <dc:creator>NICOLA PAONE</dc:creator>
  <cp:lastModifiedBy>NICOLA PAONE</cp:lastModifiedBy>
  <cp:revision>42</cp:revision>
  <dcterms:created xsi:type="dcterms:W3CDTF">2018-11-12T15:52:36Z</dcterms:created>
  <dcterms:modified xsi:type="dcterms:W3CDTF">2019-11-06T14:19:44Z</dcterms:modified>
</cp:coreProperties>
</file>